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Glacial Indifference Bold" panose="020B0604020202020204" charset="0"/>
      <p:regular r:id="rId11"/>
    </p:embeddedFont>
    <p:embeddedFont>
      <p:font typeface="HK Grotesk" panose="020B0604020202020204" charset="0"/>
      <p:regular r:id="rId12"/>
    </p:embeddedFont>
    <p:embeddedFont>
      <p:font typeface="HK Grotesk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3537726" y="-3273956"/>
            <a:ext cx="11212548" cy="13560956"/>
          </a:xfrm>
          <a:custGeom>
            <a:avLst/>
            <a:gdLst/>
            <a:ahLst/>
            <a:cxnLst/>
            <a:rect l="l" t="t" r="r" b="b"/>
            <a:pathLst>
              <a:path w="11212548" h="13560956">
                <a:moveTo>
                  <a:pt x="0" y="0"/>
                </a:moveTo>
                <a:lnTo>
                  <a:pt x="11212548" y="0"/>
                </a:lnTo>
                <a:lnTo>
                  <a:pt x="11212548" y="13560956"/>
                </a:lnTo>
                <a:lnTo>
                  <a:pt x="0" y="13560956"/>
                </a:lnTo>
                <a:lnTo>
                  <a:pt x="0" y="0"/>
                </a:lnTo>
                <a:close/>
              </a:path>
            </a:pathLst>
          </a:custGeom>
          <a:blipFill>
            <a:blip r:embed="rId3"/>
            <a:stretch>
              <a:fillRect l="-543" t="-8882" r="-404" b="-8882"/>
            </a:stretch>
          </a:blipFill>
        </p:spPr>
        <p:txBody>
          <a:bodyPr/>
          <a:lstStyle/>
          <a:p>
            <a:endParaRPr lang="en-US"/>
          </a:p>
        </p:txBody>
      </p:sp>
      <p:sp>
        <p:nvSpPr>
          <p:cNvPr id="4" name="TextBox 4"/>
          <p:cNvSpPr txBox="1"/>
          <p:nvPr/>
        </p:nvSpPr>
        <p:spPr>
          <a:xfrm>
            <a:off x="3979421" y="3736946"/>
            <a:ext cx="10329157" cy="2879783"/>
          </a:xfrm>
          <a:prstGeom prst="rect">
            <a:avLst/>
          </a:prstGeom>
        </p:spPr>
        <p:txBody>
          <a:bodyPr lIns="0" tIns="0" rIns="0" bIns="0" rtlCol="0" anchor="t">
            <a:spAutoFit/>
          </a:bodyPr>
          <a:lstStyle/>
          <a:p>
            <a:pPr algn="ctr">
              <a:lnSpc>
                <a:spcPts val="11307"/>
              </a:lnSpc>
            </a:pPr>
            <a:r>
              <a:rPr lang="en-US" sz="10006" b="1">
                <a:solidFill>
                  <a:srgbClr val="FFFFFF"/>
                </a:solidFill>
                <a:latin typeface="Glacial Indifference Bold"/>
                <a:ea typeface="Glacial Indifference Bold"/>
                <a:cs typeface="Glacial Indifference Bold"/>
                <a:sym typeface="Glacial Indifference Bold"/>
              </a:rPr>
              <a:t>ARABIC SPELLING CORRECTION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txBody>
          <a:bodyPr/>
          <a:lstStyle/>
          <a:p>
            <a:endParaRPr lang="en-US"/>
          </a:p>
        </p:txBody>
      </p:sp>
      <p:grpSp>
        <p:nvGrpSpPr>
          <p:cNvPr id="4" name="Group 4"/>
          <p:cNvGrpSpPr>
            <a:grpSpLocks noChangeAspect="1"/>
          </p:cNvGrpSpPr>
          <p:nvPr/>
        </p:nvGrpSpPr>
        <p:grpSpPr>
          <a:xfrm>
            <a:off x="9267916" y="1028700"/>
            <a:ext cx="8229600" cy="8229600"/>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txBody>
            <a:bodyPr/>
            <a:lstStyle/>
            <a:p>
              <a:endParaRPr lang="en-US"/>
            </a:p>
          </p:txBody>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txBody>
            <a:bodyPr/>
            <a:lstStyle/>
            <a:p>
              <a:endParaRPr lang="en-US"/>
            </a:p>
          </p:txBody>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r="-24712"/>
              </a:stretch>
            </a:blipFill>
          </p:spPr>
          <p:txBody>
            <a:bodyPr/>
            <a:lstStyle/>
            <a:p>
              <a:endParaRPr lang="en-US"/>
            </a:p>
          </p:txBody>
        </p:sp>
      </p:grpSp>
      <p:sp>
        <p:nvSpPr>
          <p:cNvPr id="8" name="TextBox 8"/>
          <p:cNvSpPr txBox="1"/>
          <p:nvPr/>
        </p:nvSpPr>
        <p:spPr>
          <a:xfrm>
            <a:off x="1028700" y="1903925"/>
            <a:ext cx="2531794" cy="1044320"/>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BRIEF:</a:t>
            </a:r>
          </a:p>
        </p:txBody>
      </p:sp>
      <p:sp>
        <p:nvSpPr>
          <p:cNvPr id="9" name="TextBox 9"/>
          <p:cNvSpPr txBox="1"/>
          <p:nvPr/>
        </p:nvSpPr>
        <p:spPr>
          <a:xfrm>
            <a:off x="1028700" y="3292598"/>
            <a:ext cx="7899970" cy="5128577"/>
          </a:xfrm>
          <a:prstGeom prst="rect">
            <a:avLst/>
          </a:prstGeom>
        </p:spPr>
        <p:txBody>
          <a:bodyPr lIns="0" tIns="0" rIns="0" bIns="0" rtlCol="0" anchor="t">
            <a:spAutoFit/>
          </a:bodyPr>
          <a:lstStyle/>
          <a:p>
            <a:pPr algn="l">
              <a:lnSpc>
                <a:spcPts val="3447"/>
              </a:lnSpc>
            </a:pPr>
            <a:r>
              <a:rPr lang="en-US" sz="2462">
                <a:solidFill>
                  <a:srgbClr val="FFFFFF"/>
                </a:solidFill>
                <a:latin typeface="HK Grotesk"/>
                <a:ea typeface="HK Grotesk"/>
                <a:cs typeface="HK Grotesk"/>
                <a:sym typeface="HK Grotesk"/>
              </a:rPr>
              <a:t>Arabic spelling errors are common in digital text due to the language's complex morphology, multiple character forms, and lack of diacritics. Traditional spell checkers often fail to handle these challenges, especially in informal or dialectal writing.</a:t>
            </a:r>
          </a:p>
          <a:p>
            <a:pPr algn="l">
              <a:lnSpc>
                <a:spcPts val="3447"/>
              </a:lnSpc>
            </a:pPr>
            <a:r>
              <a:rPr lang="en-US" sz="2462">
                <a:solidFill>
                  <a:srgbClr val="FFFFFF"/>
                </a:solidFill>
                <a:latin typeface="HK Grotesk"/>
                <a:ea typeface="HK Grotesk"/>
                <a:cs typeface="HK Grotesk"/>
                <a:sym typeface="HK Grotesk"/>
              </a:rPr>
              <a:t>This project presents a deep learning-based approach for Arabic spelling correction using MARBERT, a transformer model pre-trained on massive Arabic data. By fine-tuning it on a custom dataset with a Masked Language Modeling (MLM) objective, we build a system that can intelligently detect and correct misspelled words in context — even when the correct spelling depends on surrounding words.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251" t="-5251"/>
            </a:stretch>
          </a:blipFill>
        </p:spPr>
        <p:txBody>
          <a:bodyPr/>
          <a:lstStyle/>
          <a:p>
            <a:endParaRPr lang="en-US"/>
          </a:p>
        </p:txBody>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txBody>
          <a:bodyPr/>
          <a:lstStyle/>
          <a:p>
            <a:endParaRPr lang="en-US"/>
          </a:p>
        </p:txBody>
      </p:sp>
      <p:sp>
        <p:nvSpPr>
          <p:cNvPr id="4" name="Freeform 4"/>
          <p:cNvSpPr/>
          <p:nvPr/>
        </p:nvSpPr>
        <p:spPr>
          <a:xfrm flipH="1">
            <a:off x="1286088" y="1028700"/>
            <a:ext cx="4956202" cy="8229600"/>
          </a:xfrm>
          <a:custGeom>
            <a:avLst/>
            <a:gdLst/>
            <a:ahLst/>
            <a:cxnLst/>
            <a:rect l="l" t="t" r="r" b="b"/>
            <a:pathLst>
              <a:path w="4956202" h="8229600">
                <a:moveTo>
                  <a:pt x="4956202" y="0"/>
                </a:moveTo>
                <a:lnTo>
                  <a:pt x="0" y="0"/>
                </a:lnTo>
                <a:lnTo>
                  <a:pt x="0" y="8229600"/>
                </a:lnTo>
                <a:lnTo>
                  <a:pt x="4956202" y="8229600"/>
                </a:lnTo>
                <a:lnTo>
                  <a:pt x="4956202" y="0"/>
                </a:lnTo>
                <a:close/>
              </a:path>
            </a:pathLst>
          </a:custGeom>
          <a:blipFill>
            <a:blip r:embed="rId4"/>
            <a:stretch>
              <a:fillRect/>
            </a:stretch>
          </a:blipFill>
        </p:spPr>
        <p:txBody>
          <a:bodyPr/>
          <a:lstStyle/>
          <a:p>
            <a:endParaRPr lang="en-US"/>
          </a:p>
        </p:txBody>
      </p:sp>
      <p:sp>
        <p:nvSpPr>
          <p:cNvPr id="5" name="TextBox 5"/>
          <p:cNvSpPr txBox="1"/>
          <p:nvPr/>
        </p:nvSpPr>
        <p:spPr>
          <a:xfrm>
            <a:off x="10191570" y="1066800"/>
            <a:ext cx="7505800" cy="1044320"/>
          </a:xfrm>
          <a:prstGeom prst="rect">
            <a:avLst/>
          </a:prstGeom>
        </p:spPr>
        <p:txBody>
          <a:bodyPr lIns="0" tIns="0" rIns="0" bIns="0" rtlCol="0" anchor="t">
            <a:spAutoFit/>
          </a:bodyPr>
          <a:lstStyle/>
          <a:p>
            <a:pPr algn="r">
              <a:lnSpc>
                <a:spcPts val="8039"/>
              </a:lnSpc>
            </a:pPr>
            <a:r>
              <a:rPr lang="en-US" sz="7114" b="1">
                <a:solidFill>
                  <a:srgbClr val="FFFFFF"/>
                </a:solidFill>
                <a:latin typeface="Glacial Indifference Bold"/>
                <a:ea typeface="Glacial Indifference Bold"/>
                <a:cs typeface="Glacial Indifference Bold"/>
                <a:sym typeface="Glacial Indifference Bold"/>
              </a:rPr>
              <a:t>🛠 OUR PROCESS</a:t>
            </a:r>
          </a:p>
        </p:txBody>
      </p:sp>
      <p:sp>
        <p:nvSpPr>
          <p:cNvPr id="6" name="TextBox 6"/>
          <p:cNvSpPr txBox="1"/>
          <p:nvPr/>
        </p:nvSpPr>
        <p:spPr>
          <a:xfrm>
            <a:off x="6565733" y="2890627"/>
            <a:ext cx="11131637" cy="6155703"/>
          </a:xfrm>
          <a:prstGeom prst="rect">
            <a:avLst/>
          </a:prstGeom>
        </p:spPr>
        <p:txBody>
          <a:bodyPr lIns="0" tIns="0" rIns="0" bIns="0" rtlCol="0" anchor="t">
            <a:spAutoFit/>
          </a:bodyPr>
          <a:lstStyle/>
          <a:p>
            <a:pPr marL="626000" lvl="1" indent="-313000" algn="l">
              <a:lnSpc>
                <a:spcPts val="4059"/>
              </a:lnSpc>
              <a:buFont typeface="Arial"/>
              <a:buChar char="•"/>
            </a:pPr>
            <a:r>
              <a:rPr lang="en-US" sz="2899" b="1">
                <a:solidFill>
                  <a:srgbClr val="FFFFFF"/>
                </a:solidFill>
                <a:latin typeface="HK Grotesk Bold"/>
                <a:ea typeface="HK Grotesk Bold"/>
                <a:cs typeface="HK Grotesk Bold"/>
                <a:sym typeface="HK Grotesk Bold"/>
              </a:rPr>
              <a:t>Problem Definition</a:t>
            </a:r>
          </a:p>
          <a:p>
            <a:pPr algn="l">
              <a:lnSpc>
                <a:spcPts val="4059"/>
              </a:lnSpc>
            </a:pPr>
            <a:r>
              <a:rPr lang="en-US" sz="2899">
                <a:solidFill>
                  <a:srgbClr val="FFFFFF"/>
                </a:solidFill>
                <a:latin typeface="HK Grotesk"/>
                <a:ea typeface="HK Grotesk"/>
                <a:cs typeface="HK Grotesk"/>
                <a:sym typeface="HK Grotesk"/>
              </a:rPr>
              <a:t> Identifying the challenges of Arabic spelling correction and the limitations of traditional methods.</a:t>
            </a:r>
          </a:p>
          <a:p>
            <a:pPr marL="626000" lvl="1" indent="-313000" algn="l">
              <a:lnSpc>
                <a:spcPts val="4059"/>
              </a:lnSpc>
              <a:buFont typeface="Arial"/>
              <a:buChar char="•"/>
            </a:pPr>
            <a:r>
              <a:rPr lang="en-US" sz="2899">
                <a:solidFill>
                  <a:srgbClr val="FFFFFF"/>
                </a:solidFill>
                <a:latin typeface="HK Grotesk"/>
                <a:ea typeface="HK Grotesk"/>
                <a:cs typeface="HK Grotesk"/>
                <a:sym typeface="HK Grotesk"/>
              </a:rPr>
              <a:t>Data Collection &amp; Preprocessing</a:t>
            </a:r>
          </a:p>
          <a:p>
            <a:pPr marL="626000" lvl="1" indent="-313000" algn="l">
              <a:lnSpc>
                <a:spcPts val="4059"/>
              </a:lnSpc>
              <a:buAutoNum type="arabicPeriod"/>
            </a:pPr>
            <a:r>
              <a:rPr lang="en-US" sz="2899">
                <a:solidFill>
                  <a:srgbClr val="FFFFFF"/>
                </a:solidFill>
                <a:latin typeface="HK Grotesk"/>
                <a:ea typeface="HK Grotesk"/>
                <a:cs typeface="HK Grotesk"/>
                <a:sym typeface="HK Grotesk"/>
              </a:rPr>
              <a:t>Collected Arabic text data (111K+ rows)</a:t>
            </a:r>
          </a:p>
          <a:p>
            <a:pPr marL="626000" lvl="1" indent="-313000" algn="l">
              <a:lnSpc>
                <a:spcPts val="4059"/>
              </a:lnSpc>
              <a:buAutoNum type="arabicPeriod"/>
            </a:pPr>
            <a:r>
              <a:rPr lang="en-US" sz="2899">
                <a:solidFill>
                  <a:srgbClr val="FFFFFF"/>
                </a:solidFill>
                <a:latin typeface="HK Grotesk"/>
                <a:ea typeface="HK Grotesk"/>
                <a:cs typeface="HK Grotesk"/>
                <a:sym typeface="HK Grotesk"/>
              </a:rPr>
              <a:t>Normalized characters and removed non-Arabic content</a:t>
            </a:r>
          </a:p>
          <a:p>
            <a:pPr marL="626000" lvl="1" indent="-313000" algn="l">
              <a:lnSpc>
                <a:spcPts val="4059"/>
              </a:lnSpc>
              <a:buAutoNum type="arabicPeriod"/>
            </a:pPr>
            <a:r>
              <a:rPr lang="en-US" sz="2899">
                <a:solidFill>
                  <a:srgbClr val="FFFFFF"/>
                </a:solidFill>
                <a:latin typeface="HK Grotesk"/>
                <a:ea typeface="HK Grotesk"/>
                <a:cs typeface="HK Grotesk"/>
                <a:sym typeface="HK Grotesk"/>
              </a:rPr>
              <a:t>Filtered and tokenized sentences for training</a:t>
            </a:r>
          </a:p>
          <a:p>
            <a:pPr algn="l">
              <a:lnSpc>
                <a:spcPts val="4059"/>
              </a:lnSpc>
            </a:pPr>
            <a:endParaRPr lang="en-US" sz="2899">
              <a:solidFill>
                <a:srgbClr val="FFFFFF"/>
              </a:solidFill>
              <a:latin typeface="HK Grotesk"/>
              <a:ea typeface="HK Grotesk"/>
              <a:cs typeface="HK Grotesk"/>
              <a:sym typeface="HK Grotesk"/>
            </a:endParaRPr>
          </a:p>
          <a:p>
            <a:pPr marL="626000" lvl="1" indent="-313000" algn="l">
              <a:lnSpc>
                <a:spcPts val="4059"/>
              </a:lnSpc>
              <a:buFont typeface="Arial"/>
              <a:buChar char="•"/>
            </a:pPr>
            <a:r>
              <a:rPr lang="en-US" sz="2899">
                <a:solidFill>
                  <a:srgbClr val="FFFFFF"/>
                </a:solidFill>
                <a:latin typeface="HK Grotesk"/>
                <a:ea typeface="HK Grotesk"/>
                <a:cs typeface="HK Grotesk"/>
                <a:sym typeface="HK Grotesk"/>
              </a:rPr>
              <a:t>Model Fine-Tuning</a:t>
            </a:r>
          </a:p>
          <a:p>
            <a:pPr marL="626000" lvl="1" indent="-313000" algn="l">
              <a:lnSpc>
                <a:spcPts val="4059"/>
              </a:lnSpc>
              <a:buAutoNum type="arabicPeriod"/>
            </a:pPr>
            <a:r>
              <a:rPr lang="en-US" sz="2899">
                <a:solidFill>
                  <a:srgbClr val="FFFFFF"/>
                </a:solidFill>
                <a:latin typeface="HK Grotesk"/>
                <a:ea typeface="HK Grotesk"/>
                <a:cs typeface="HK Grotesk"/>
                <a:sym typeface="HK Grotesk"/>
              </a:rPr>
              <a:t>Used the MARBERT model with Masked Language Modeling</a:t>
            </a:r>
          </a:p>
          <a:p>
            <a:pPr marL="626000" lvl="1" indent="-313000" algn="l">
              <a:lnSpc>
                <a:spcPts val="4059"/>
              </a:lnSpc>
              <a:buAutoNum type="arabicPeriod"/>
            </a:pPr>
            <a:r>
              <a:rPr lang="en-US" sz="2899">
                <a:solidFill>
                  <a:srgbClr val="FFFFFF"/>
                </a:solidFill>
                <a:latin typeface="HK Grotesk"/>
                <a:ea typeface="HK Grotesk"/>
                <a:cs typeface="HK Grotesk"/>
                <a:sym typeface="HK Grotesk"/>
              </a:rPr>
              <a:t>Fine-tuned on 10,000 samples with controlled hyperparameters</a:t>
            </a:r>
          </a:p>
          <a:p>
            <a:pPr marL="626000" lvl="1" indent="-313000" algn="l">
              <a:lnSpc>
                <a:spcPts val="4059"/>
              </a:lnSpc>
              <a:buAutoNum type="arabicPeriod"/>
            </a:pPr>
            <a:r>
              <a:rPr lang="en-US" sz="2899">
                <a:solidFill>
                  <a:srgbClr val="FFFFFF"/>
                </a:solidFill>
                <a:latin typeface="HK Grotesk"/>
                <a:ea typeface="HK Grotesk"/>
                <a:cs typeface="HK Grotesk"/>
                <a:sym typeface="HK Grotesk"/>
              </a:rPr>
              <a:t>Trained using Hugging Face Transformers and FP16 acceleration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251" t="-5251"/>
            </a:stretch>
          </a:blipFill>
        </p:spPr>
        <p:txBody>
          <a:bodyPr/>
          <a:lstStyle/>
          <a:p>
            <a:endParaRPr lang="en-US"/>
          </a:p>
        </p:txBody>
      </p:sp>
      <p:sp>
        <p:nvSpPr>
          <p:cNvPr id="3" name="Freeform 3"/>
          <p:cNvSpPr/>
          <p:nvPr/>
        </p:nvSpPr>
        <p:spPr>
          <a:xfrm rot="5400000" flipV="1">
            <a:off x="58873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txBody>
          <a:bodyPr/>
          <a:lstStyle/>
          <a:p>
            <a:endParaRPr lang="en-US"/>
          </a:p>
        </p:txBody>
      </p:sp>
      <p:sp>
        <p:nvSpPr>
          <p:cNvPr id="4" name="Freeform 4"/>
          <p:cNvSpPr/>
          <p:nvPr/>
        </p:nvSpPr>
        <p:spPr>
          <a:xfrm flipH="1">
            <a:off x="1286088" y="1028700"/>
            <a:ext cx="4956202" cy="8229600"/>
          </a:xfrm>
          <a:custGeom>
            <a:avLst/>
            <a:gdLst/>
            <a:ahLst/>
            <a:cxnLst/>
            <a:rect l="l" t="t" r="r" b="b"/>
            <a:pathLst>
              <a:path w="4956202" h="8229600">
                <a:moveTo>
                  <a:pt x="4956202" y="0"/>
                </a:moveTo>
                <a:lnTo>
                  <a:pt x="0" y="0"/>
                </a:lnTo>
                <a:lnTo>
                  <a:pt x="0" y="8229600"/>
                </a:lnTo>
                <a:lnTo>
                  <a:pt x="4956202" y="8229600"/>
                </a:lnTo>
                <a:lnTo>
                  <a:pt x="4956202" y="0"/>
                </a:lnTo>
                <a:close/>
              </a:path>
            </a:pathLst>
          </a:custGeom>
          <a:blipFill>
            <a:blip r:embed="rId4"/>
            <a:stretch>
              <a:fillRect/>
            </a:stretch>
          </a:blipFill>
        </p:spPr>
        <p:txBody>
          <a:bodyPr/>
          <a:lstStyle/>
          <a:p>
            <a:endParaRPr lang="en-US"/>
          </a:p>
        </p:txBody>
      </p:sp>
      <p:sp>
        <p:nvSpPr>
          <p:cNvPr id="5" name="TextBox 5"/>
          <p:cNvSpPr txBox="1"/>
          <p:nvPr/>
        </p:nvSpPr>
        <p:spPr>
          <a:xfrm>
            <a:off x="10191570" y="1066800"/>
            <a:ext cx="7505800" cy="1044320"/>
          </a:xfrm>
          <a:prstGeom prst="rect">
            <a:avLst/>
          </a:prstGeom>
        </p:spPr>
        <p:txBody>
          <a:bodyPr lIns="0" tIns="0" rIns="0" bIns="0" rtlCol="0" anchor="t">
            <a:spAutoFit/>
          </a:bodyPr>
          <a:lstStyle/>
          <a:p>
            <a:pPr algn="r">
              <a:lnSpc>
                <a:spcPts val="8039"/>
              </a:lnSpc>
            </a:pPr>
            <a:r>
              <a:rPr lang="en-US" sz="7114" b="1">
                <a:solidFill>
                  <a:srgbClr val="FFFFFF"/>
                </a:solidFill>
                <a:latin typeface="Glacial Indifference Bold"/>
                <a:ea typeface="Glacial Indifference Bold"/>
                <a:cs typeface="Glacial Indifference Bold"/>
                <a:sym typeface="Glacial Indifference Bold"/>
              </a:rPr>
              <a:t>🛠 OUR PROCESS</a:t>
            </a:r>
          </a:p>
        </p:txBody>
      </p:sp>
      <p:sp>
        <p:nvSpPr>
          <p:cNvPr id="6" name="TextBox 6"/>
          <p:cNvSpPr txBox="1"/>
          <p:nvPr/>
        </p:nvSpPr>
        <p:spPr>
          <a:xfrm>
            <a:off x="6565733" y="2900152"/>
            <a:ext cx="11131637" cy="6118238"/>
          </a:xfrm>
          <a:prstGeom prst="rect">
            <a:avLst/>
          </a:prstGeom>
        </p:spPr>
        <p:txBody>
          <a:bodyPr lIns="0" tIns="0" rIns="0" bIns="0" rtlCol="0" anchor="t">
            <a:spAutoFit/>
          </a:bodyPr>
          <a:lstStyle/>
          <a:p>
            <a:pPr marL="539643" lvl="1" indent="-269821" algn="just">
              <a:lnSpc>
                <a:spcPts val="3499"/>
              </a:lnSpc>
              <a:buFont typeface="Arial"/>
              <a:buChar char="•"/>
            </a:pPr>
            <a:r>
              <a:rPr lang="en-US" sz="2499" b="1">
                <a:solidFill>
                  <a:srgbClr val="FFFFFF"/>
                </a:solidFill>
                <a:latin typeface="HK Grotesk Bold"/>
                <a:ea typeface="HK Grotesk Bold"/>
                <a:cs typeface="HK Grotesk Bold"/>
                <a:sym typeface="HK Grotesk Bold"/>
              </a:rPr>
              <a:t>Spelling Correction Pipeline</a:t>
            </a:r>
          </a:p>
          <a:p>
            <a:pPr marL="539643" lvl="1" indent="-269821" algn="just">
              <a:lnSpc>
                <a:spcPts val="3499"/>
              </a:lnSpc>
              <a:buAutoNum type="arabicPeriod"/>
            </a:pPr>
            <a:r>
              <a:rPr lang="en-US" sz="2499" b="1">
                <a:solidFill>
                  <a:srgbClr val="FFFFFF"/>
                </a:solidFill>
                <a:latin typeface="HK Grotesk Bold"/>
                <a:ea typeface="HK Grotesk Bold"/>
                <a:cs typeface="HK Grotesk Bold"/>
                <a:sym typeface="HK Grotesk Bold"/>
              </a:rPr>
              <a:t>Detected misspelled words based on vocabulary and probability thresholds</a:t>
            </a:r>
          </a:p>
          <a:p>
            <a:pPr marL="539643" lvl="1" indent="-269821" algn="just">
              <a:lnSpc>
                <a:spcPts val="3499"/>
              </a:lnSpc>
              <a:buAutoNum type="arabicPeriod"/>
            </a:pPr>
            <a:r>
              <a:rPr lang="en-US" sz="2499" b="1">
                <a:solidFill>
                  <a:srgbClr val="FFFFFF"/>
                </a:solidFill>
                <a:latin typeface="HK Grotesk Bold"/>
                <a:ea typeface="HK Grotesk Bold"/>
                <a:cs typeface="HK Grotesk Bold"/>
                <a:sym typeface="HK Grotesk Bold"/>
              </a:rPr>
              <a:t>Masked and predicted words using the model’s output</a:t>
            </a:r>
          </a:p>
          <a:p>
            <a:pPr marL="539643" lvl="1" indent="-269821" algn="just">
              <a:lnSpc>
                <a:spcPts val="3499"/>
              </a:lnSpc>
              <a:buAutoNum type="arabicPeriod"/>
            </a:pPr>
            <a:r>
              <a:rPr lang="en-US" sz="2499" b="1">
                <a:solidFill>
                  <a:srgbClr val="FFFFFF"/>
                </a:solidFill>
                <a:latin typeface="HK Grotesk Bold"/>
                <a:ea typeface="HK Grotesk Bold"/>
                <a:cs typeface="HK Grotesk Bold"/>
                <a:sym typeface="HK Grotesk Bold"/>
              </a:rPr>
              <a:t>Replaced misspelled words with context-aware suggestions</a:t>
            </a:r>
          </a:p>
          <a:p>
            <a:pPr algn="just">
              <a:lnSpc>
                <a:spcPts val="3499"/>
              </a:lnSpc>
            </a:pPr>
            <a:endParaRPr lang="en-US" sz="2499" b="1">
              <a:solidFill>
                <a:srgbClr val="FFFFFF"/>
              </a:solidFill>
              <a:latin typeface="HK Grotesk Bold"/>
              <a:ea typeface="HK Grotesk Bold"/>
              <a:cs typeface="HK Grotesk Bold"/>
              <a:sym typeface="HK Grotesk Bold"/>
            </a:endParaRPr>
          </a:p>
          <a:p>
            <a:pPr marL="539643" lvl="1" indent="-269821" algn="just">
              <a:lnSpc>
                <a:spcPts val="3499"/>
              </a:lnSpc>
              <a:buFont typeface="Arial"/>
              <a:buChar char="•"/>
            </a:pPr>
            <a:r>
              <a:rPr lang="en-US" sz="2499">
                <a:solidFill>
                  <a:srgbClr val="FFFFFF"/>
                </a:solidFill>
                <a:latin typeface="HK Grotesk"/>
                <a:ea typeface="HK Grotesk"/>
                <a:cs typeface="HK Grotesk"/>
                <a:sym typeface="HK Grotesk"/>
              </a:rPr>
              <a:t>Evaluation &amp; Error Analysis</a:t>
            </a:r>
          </a:p>
          <a:p>
            <a:pPr marL="539643" lvl="1" indent="-269821" algn="just">
              <a:lnSpc>
                <a:spcPts val="3499"/>
              </a:lnSpc>
              <a:buAutoNum type="arabicPeriod"/>
            </a:pPr>
            <a:r>
              <a:rPr lang="en-US" sz="2499">
                <a:solidFill>
                  <a:srgbClr val="FFFFFF"/>
                </a:solidFill>
                <a:latin typeface="HK Grotesk"/>
                <a:ea typeface="HK Grotesk"/>
                <a:cs typeface="HK Grotesk"/>
                <a:sym typeface="HK Grotesk"/>
              </a:rPr>
              <a:t>Tested on real examples</a:t>
            </a:r>
          </a:p>
          <a:p>
            <a:pPr marL="539643" lvl="1" indent="-269821" algn="just">
              <a:lnSpc>
                <a:spcPts val="3499"/>
              </a:lnSpc>
              <a:buAutoNum type="arabicPeriod"/>
            </a:pPr>
            <a:r>
              <a:rPr lang="en-US" sz="2499">
                <a:solidFill>
                  <a:srgbClr val="FFFFFF"/>
                </a:solidFill>
                <a:latin typeface="HK Grotesk"/>
                <a:ea typeface="HK Grotesk"/>
                <a:cs typeface="HK Grotesk"/>
                <a:sym typeface="HK Grotesk"/>
              </a:rPr>
              <a:t>Analyzed model limitations and performance behavior</a:t>
            </a:r>
          </a:p>
          <a:p>
            <a:pPr algn="just">
              <a:lnSpc>
                <a:spcPts val="3499"/>
              </a:lnSpc>
            </a:pPr>
            <a:endParaRPr lang="en-US" sz="2499">
              <a:solidFill>
                <a:srgbClr val="FFFFFF"/>
              </a:solidFill>
              <a:latin typeface="HK Grotesk"/>
              <a:ea typeface="HK Grotesk"/>
              <a:cs typeface="HK Grotesk"/>
              <a:sym typeface="HK Grotesk"/>
            </a:endParaRPr>
          </a:p>
          <a:p>
            <a:pPr algn="just">
              <a:lnSpc>
                <a:spcPts val="3499"/>
              </a:lnSpc>
            </a:pPr>
            <a:endParaRPr lang="en-US" sz="2499">
              <a:solidFill>
                <a:srgbClr val="FFFFFF"/>
              </a:solidFill>
              <a:latin typeface="HK Grotesk"/>
              <a:ea typeface="HK Grotesk"/>
              <a:cs typeface="HK Grotesk"/>
              <a:sym typeface="HK Grotesk"/>
            </a:endParaRPr>
          </a:p>
          <a:p>
            <a:pPr marL="539643" lvl="1" indent="-269821" algn="just">
              <a:lnSpc>
                <a:spcPts val="3499"/>
              </a:lnSpc>
              <a:buFont typeface="Arial"/>
              <a:buChar char="•"/>
            </a:pPr>
            <a:r>
              <a:rPr lang="en-US" sz="2499">
                <a:solidFill>
                  <a:srgbClr val="FFFFFF"/>
                </a:solidFill>
                <a:latin typeface="HK Grotesk"/>
                <a:ea typeface="HK Grotesk"/>
                <a:cs typeface="HK Grotesk"/>
                <a:sym typeface="HK Grotesk"/>
              </a:rPr>
              <a:t>GUI &amp; CLI Development</a:t>
            </a:r>
          </a:p>
          <a:p>
            <a:pPr marL="539643" lvl="1" indent="-269821" algn="just">
              <a:lnSpc>
                <a:spcPts val="3499"/>
              </a:lnSpc>
              <a:buAutoNum type="arabicPeriod"/>
            </a:pPr>
            <a:r>
              <a:rPr lang="en-US" sz="2499">
                <a:solidFill>
                  <a:srgbClr val="FFFFFF"/>
                </a:solidFill>
                <a:latin typeface="HK Grotesk"/>
                <a:ea typeface="HK Grotesk"/>
                <a:cs typeface="HK Grotesk"/>
                <a:sym typeface="HK Grotesk"/>
              </a:rPr>
              <a:t>Built a Tkinter-based user interface</a:t>
            </a:r>
          </a:p>
          <a:p>
            <a:pPr marL="539643" lvl="1" indent="-269821" algn="just">
              <a:lnSpc>
                <a:spcPts val="3499"/>
              </a:lnSpc>
              <a:buAutoNum type="arabicPeriod"/>
            </a:pPr>
            <a:r>
              <a:rPr lang="en-US" sz="2499">
                <a:solidFill>
                  <a:srgbClr val="FFFFFF"/>
                </a:solidFill>
                <a:latin typeface="HK Grotesk"/>
                <a:ea typeface="HK Grotesk"/>
                <a:cs typeface="HK Grotesk"/>
                <a:sym typeface="HK Grotesk"/>
              </a:rPr>
              <a:t>Integrated model predictions with real-time feedback</a:t>
            </a:r>
          </a:p>
          <a:p>
            <a:pPr marL="539643" lvl="1" indent="-269821" algn="just">
              <a:lnSpc>
                <a:spcPts val="3499"/>
              </a:lnSpc>
              <a:buAutoNum type="arabicPeriod"/>
            </a:pPr>
            <a:r>
              <a:rPr lang="en-US" sz="2499">
                <a:solidFill>
                  <a:srgbClr val="FFFFFF"/>
                </a:solidFill>
                <a:latin typeface="HK Grotesk"/>
                <a:ea typeface="HK Grotesk"/>
                <a:cs typeface="HK Grotesk"/>
                <a:sym typeface="HK Grotesk"/>
              </a:rPr>
              <a:t>Added command-line access and programmatic API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txBody>
          <a:bodyPr/>
          <a:lstStyle/>
          <a:p>
            <a:endParaRPr lang="en-US"/>
          </a:p>
        </p:txBody>
      </p:sp>
      <p:sp>
        <p:nvSpPr>
          <p:cNvPr id="4" name="Freeform 4"/>
          <p:cNvSpPr/>
          <p:nvPr/>
        </p:nvSpPr>
        <p:spPr>
          <a:xfrm>
            <a:off x="9144000" y="1148690"/>
            <a:ext cx="8115300" cy="7989621"/>
          </a:xfrm>
          <a:custGeom>
            <a:avLst/>
            <a:gdLst/>
            <a:ahLst/>
            <a:cxnLst/>
            <a:rect l="l" t="t" r="r" b="b"/>
            <a:pathLst>
              <a:path w="8115300" h="7989621">
                <a:moveTo>
                  <a:pt x="0" y="0"/>
                </a:moveTo>
                <a:lnTo>
                  <a:pt x="8115300" y="0"/>
                </a:lnTo>
                <a:lnTo>
                  <a:pt x="8115300" y="7989620"/>
                </a:lnTo>
                <a:lnTo>
                  <a:pt x="0" y="798962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674302"/>
            <a:ext cx="6036353" cy="2063495"/>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DATASET INFORMATION</a:t>
            </a:r>
          </a:p>
        </p:txBody>
      </p:sp>
      <p:sp>
        <p:nvSpPr>
          <p:cNvPr id="6" name="TextBox 6"/>
          <p:cNvSpPr txBox="1"/>
          <p:nvPr/>
        </p:nvSpPr>
        <p:spPr>
          <a:xfrm>
            <a:off x="1028700" y="3176270"/>
            <a:ext cx="7430609" cy="5929630"/>
          </a:xfrm>
          <a:prstGeom prst="rect">
            <a:avLst/>
          </a:prstGeom>
        </p:spPr>
        <p:txBody>
          <a:bodyPr lIns="0" tIns="0" rIns="0" bIns="0" rtlCol="0" anchor="t">
            <a:spAutoFit/>
          </a:bodyPr>
          <a:lstStyle/>
          <a:p>
            <a:pPr algn="l">
              <a:lnSpc>
                <a:spcPts val="3919"/>
              </a:lnSpc>
            </a:pPr>
            <a:r>
              <a:rPr lang="en-US" sz="2799">
                <a:solidFill>
                  <a:srgbClr val="FFFFFF"/>
                </a:solidFill>
                <a:latin typeface="HK Grotesk"/>
                <a:ea typeface="HK Grotesk"/>
                <a:cs typeface="HK Grotesk"/>
                <a:sym typeface="HK Grotesk"/>
              </a:rPr>
              <a:t>Source: Arabic dataset used for classification (arabic_dataset_classifiction.csv)</a:t>
            </a:r>
          </a:p>
          <a:p>
            <a:pPr algn="l">
              <a:lnSpc>
                <a:spcPts val="3919"/>
              </a:lnSpc>
            </a:pPr>
            <a:r>
              <a:rPr lang="en-US" sz="2799">
                <a:solidFill>
                  <a:srgbClr val="FFFFFF"/>
                </a:solidFill>
                <a:latin typeface="HK Grotesk"/>
                <a:ea typeface="HK Grotesk"/>
                <a:cs typeface="HK Grotesk"/>
                <a:sym typeface="HK Grotesk"/>
              </a:rPr>
              <a:t>Size: 111,728 rows of Arabic text</a:t>
            </a:r>
          </a:p>
          <a:p>
            <a:pPr algn="l">
              <a:lnSpc>
                <a:spcPts val="3919"/>
              </a:lnSpc>
            </a:pPr>
            <a:r>
              <a:rPr lang="en-US" sz="2799" b="1">
                <a:solidFill>
                  <a:srgbClr val="FFFFFF"/>
                </a:solidFill>
                <a:latin typeface="HK Grotesk Bold"/>
                <a:ea typeface="HK Grotesk Bold"/>
                <a:cs typeface="HK Grotesk Bold"/>
                <a:sym typeface="HK Grotesk Bold"/>
              </a:rPr>
              <a:t>Preprocessing:</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Normalized Arabic text (unified alef forms)</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Removed non-Arabic characters</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Kept only sentences with more than 5 words</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Built vocabulary with frequency filtering (min frequency = 3)</a:t>
            </a:r>
          </a:p>
          <a:p>
            <a:pPr marL="604519" lvl="1" indent="-302260" algn="l">
              <a:lnSpc>
                <a:spcPts val="3919"/>
              </a:lnSpc>
              <a:buFont typeface="Arial"/>
              <a:buChar char="•"/>
            </a:pPr>
            <a:r>
              <a:rPr lang="en-US" sz="2799">
                <a:solidFill>
                  <a:srgbClr val="FFFFFF"/>
                </a:solidFill>
                <a:latin typeface="HK Grotesk"/>
                <a:ea typeface="HK Grotesk"/>
                <a:cs typeface="HK Grotesk"/>
                <a:sym typeface="HK Grotesk"/>
              </a:rPr>
              <a:t>Training sample: 10,000 examples (80% training, 20% testing)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799999">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txBody>
          <a:bodyPr/>
          <a:lstStyle/>
          <a:p>
            <a:endParaRPr lang="en-US"/>
          </a:p>
        </p:txBody>
      </p:sp>
      <p:sp>
        <p:nvSpPr>
          <p:cNvPr id="3" name="Freeform 3"/>
          <p:cNvSpPr/>
          <p:nvPr/>
        </p:nvSpPr>
        <p:spPr>
          <a:xfrm rot="-5400000" flipV="1">
            <a:off x="2113643"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txBody>
          <a:bodyPr/>
          <a:lstStyle/>
          <a:p>
            <a:endParaRPr lang="en-US"/>
          </a:p>
        </p:txBody>
      </p:sp>
      <p:sp>
        <p:nvSpPr>
          <p:cNvPr id="4" name="Freeform 4"/>
          <p:cNvSpPr/>
          <p:nvPr/>
        </p:nvSpPr>
        <p:spPr>
          <a:xfrm>
            <a:off x="11346217" y="876270"/>
            <a:ext cx="6941783" cy="12795913"/>
          </a:xfrm>
          <a:custGeom>
            <a:avLst/>
            <a:gdLst/>
            <a:ahLst/>
            <a:cxnLst/>
            <a:rect l="l" t="t" r="r" b="b"/>
            <a:pathLst>
              <a:path w="6941783" h="12795913">
                <a:moveTo>
                  <a:pt x="0" y="0"/>
                </a:moveTo>
                <a:lnTo>
                  <a:pt x="6941783" y="0"/>
                </a:lnTo>
                <a:lnTo>
                  <a:pt x="6941783" y="12795913"/>
                </a:lnTo>
                <a:lnTo>
                  <a:pt x="0" y="1279591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1066800"/>
            <a:ext cx="7988910" cy="1044320"/>
          </a:xfrm>
          <a:prstGeom prst="rect">
            <a:avLst/>
          </a:prstGeom>
        </p:spPr>
        <p:txBody>
          <a:bodyPr lIns="0" tIns="0" rIns="0" bIns="0" rtlCol="0" anchor="t">
            <a:spAutoFit/>
          </a:bodyPr>
          <a:lstStyle/>
          <a:p>
            <a:pPr algn="just">
              <a:lnSpc>
                <a:spcPts val="8039"/>
              </a:lnSpc>
            </a:pPr>
            <a:r>
              <a:rPr lang="en-US" sz="7114" b="1">
                <a:solidFill>
                  <a:srgbClr val="FFFFFF"/>
                </a:solidFill>
                <a:latin typeface="Glacial Indifference Bold"/>
                <a:ea typeface="Glacial Indifference Bold"/>
                <a:cs typeface="Glacial Indifference Bold"/>
                <a:sym typeface="Glacial Indifference Bold"/>
              </a:rPr>
              <a:t>MODEL SELECTION</a:t>
            </a:r>
          </a:p>
        </p:txBody>
      </p:sp>
      <p:sp>
        <p:nvSpPr>
          <p:cNvPr id="6" name="TextBox 6"/>
          <p:cNvSpPr txBox="1"/>
          <p:nvPr/>
        </p:nvSpPr>
        <p:spPr>
          <a:xfrm>
            <a:off x="1028700" y="2543448"/>
            <a:ext cx="9151160" cy="4257675"/>
          </a:xfrm>
          <a:prstGeom prst="rect">
            <a:avLst/>
          </a:prstGeom>
        </p:spPr>
        <p:txBody>
          <a:bodyPr lIns="0" tIns="0" rIns="0" bIns="0" rtlCol="0" anchor="t">
            <a:spAutoFit/>
          </a:bodyPr>
          <a:lstStyle/>
          <a:p>
            <a:pPr algn="just">
              <a:lnSpc>
                <a:spcPts val="4200"/>
              </a:lnSpc>
            </a:pPr>
            <a:r>
              <a:rPr lang="en-US" sz="3000" b="1">
                <a:solidFill>
                  <a:srgbClr val="FFFFFF"/>
                </a:solidFill>
                <a:latin typeface="HK Grotesk Bold"/>
                <a:ea typeface="HK Grotesk Bold"/>
                <a:cs typeface="HK Grotesk Bold"/>
                <a:sym typeface="HK Grotesk Bold"/>
              </a:rPr>
              <a:t>Base Model:</a:t>
            </a:r>
          </a:p>
          <a:p>
            <a:pPr marL="647702" lvl="1" indent="-323851" algn="just">
              <a:lnSpc>
                <a:spcPts val="4200"/>
              </a:lnSpc>
              <a:buFont typeface="Arial"/>
              <a:buChar char="•"/>
            </a:pPr>
            <a:r>
              <a:rPr lang="en-US" sz="3000">
                <a:solidFill>
                  <a:srgbClr val="FFFFFF"/>
                </a:solidFill>
                <a:latin typeface="HK Grotesk"/>
                <a:ea typeface="HK Grotesk"/>
                <a:cs typeface="HK Grotesk"/>
                <a:sym typeface="HK Grotesk"/>
              </a:rPr>
              <a:t>Selected UBC-NLP/MARBERT, a specialized Arabic BERT model</a:t>
            </a:r>
          </a:p>
          <a:p>
            <a:pPr marL="647702" lvl="1" indent="-323851" algn="just">
              <a:lnSpc>
                <a:spcPts val="4200"/>
              </a:lnSpc>
              <a:buFont typeface="Arial"/>
              <a:buChar char="•"/>
            </a:pPr>
            <a:r>
              <a:rPr lang="en-US" sz="3000">
                <a:solidFill>
                  <a:srgbClr val="FFFFFF"/>
                </a:solidFill>
                <a:latin typeface="HK Grotesk"/>
                <a:ea typeface="HK Grotesk"/>
                <a:cs typeface="HK Grotesk"/>
                <a:sym typeface="HK Grotesk"/>
              </a:rPr>
              <a:t>Pre-trained on a large corpus of Arabic text</a:t>
            </a:r>
          </a:p>
          <a:p>
            <a:pPr marL="647702" lvl="1" indent="-323851" algn="just">
              <a:lnSpc>
                <a:spcPts val="4200"/>
              </a:lnSpc>
              <a:buFont typeface="Arial"/>
              <a:buChar char="•"/>
            </a:pPr>
            <a:r>
              <a:rPr lang="en-US" sz="3000">
                <a:solidFill>
                  <a:srgbClr val="FFFFFF"/>
                </a:solidFill>
                <a:latin typeface="HK Grotesk"/>
                <a:ea typeface="HK Grotesk"/>
                <a:cs typeface="HK Grotesk"/>
                <a:sym typeface="HK Grotesk"/>
              </a:rPr>
              <a:t>Well-suited for Masked Language Modeling tasks</a:t>
            </a:r>
          </a:p>
          <a:p>
            <a:pPr algn="just">
              <a:lnSpc>
                <a:spcPts val="4200"/>
              </a:lnSpc>
            </a:pPr>
            <a:r>
              <a:rPr lang="en-US" sz="3000" b="1">
                <a:solidFill>
                  <a:srgbClr val="FFFFFF"/>
                </a:solidFill>
                <a:latin typeface="HK Grotesk Bold"/>
                <a:ea typeface="HK Grotesk Bold"/>
                <a:cs typeface="HK Grotesk Bold"/>
                <a:sym typeface="HK Grotesk Bold"/>
              </a:rPr>
              <a:t>Model Configuration:</a:t>
            </a:r>
          </a:p>
          <a:p>
            <a:pPr marL="647702" lvl="1" indent="-323851" algn="just">
              <a:lnSpc>
                <a:spcPts val="4200"/>
              </a:lnSpc>
              <a:buFont typeface="Arial"/>
              <a:buChar char="•"/>
            </a:pPr>
            <a:r>
              <a:rPr lang="en-US" sz="3000">
                <a:solidFill>
                  <a:srgbClr val="FFFFFF"/>
                </a:solidFill>
                <a:latin typeface="HK Grotesk"/>
                <a:ea typeface="HK Grotesk"/>
                <a:cs typeface="HK Grotesk"/>
                <a:sym typeface="HK Grotesk"/>
              </a:rPr>
              <a:t>Used BertForMaskedLM architecture</a:t>
            </a:r>
          </a:p>
          <a:p>
            <a:pPr marL="647702" lvl="1" indent="-323851" algn="just">
              <a:lnSpc>
                <a:spcPts val="4200"/>
              </a:lnSpc>
              <a:buFont typeface="Arial"/>
              <a:buChar char="•"/>
            </a:pPr>
            <a:r>
              <a:rPr lang="en-US" sz="3000">
                <a:solidFill>
                  <a:srgbClr val="FFFFFF"/>
                </a:solidFill>
                <a:latin typeface="HK Grotesk"/>
                <a:ea typeface="HK Grotesk"/>
                <a:cs typeface="HK Grotesk"/>
                <a:sym typeface="HK Grotesk"/>
              </a:rPr>
              <a:t>Leveraged pre-trained weights for transfer learning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txBody>
          <a:bodyPr/>
          <a:lstStyle/>
          <a:p>
            <a:endParaRPr lang="en-US"/>
          </a:p>
        </p:txBody>
      </p:sp>
      <p:sp>
        <p:nvSpPr>
          <p:cNvPr id="3" name="Freeform 3"/>
          <p:cNvSpPr/>
          <p:nvPr/>
        </p:nvSpPr>
        <p:spPr>
          <a:xfrm rot="-5400000" flipV="1">
            <a:off x="858157" y="-2113643"/>
            <a:ext cx="10287000" cy="14514286"/>
          </a:xfrm>
          <a:custGeom>
            <a:avLst/>
            <a:gdLst/>
            <a:ahLst/>
            <a:cxnLst/>
            <a:rect l="l" t="t" r="r" b="b"/>
            <a:pathLst>
              <a:path w="10287000" h="14514286">
                <a:moveTo>
                  <a:pt x="0" y="14514286"/>
                </a:moveTo>
                <a:lnTo>
                  <a:pt x="10287000" y="14514286"/>
                </a:lnTo>
                <a:lnTo>
                  <a:pt x="10287000" y="0"/>
                </a:lnTo>
                <a:lnTo>
                  <a:pt x="0" y="0"/>
                </a:lnTo>
                <a:lnTo>
                  <a:pt x="0" y="14514286"/>
                </a:lnTo>
                <a:close/>
              </a:path>
            </a:pathLst>
          </a:custGeom>
          <a:blipFill>
            <a:blip r:embed="rId3"/>
            <a:stretch>
              <a:fillRect/>
            </a:stretch>
          </a:blipFill>
        </p:spPr>
        <p:txBody>
          <a:bodyPr/>
          <a:lstStyle/>
          <a:p>
            <a:endParaRPr lang="en-US"/>
          </a:p>
        </p:txBody>
      </p:sp>
      <p:grpSp>
        <p:nvGrpSpPr>
          <p:cNvPr id="4" name="Group 4"/>
          <p:cNvGrpSpPr>
            <a:grpSpLocks noChangeAspect="1"/>
          </p:cNvGrpSpPr>
          <p:nvPr/>
        </p:nvGrpSpPr>
        <p:grpSpPr>
          <a:xfrm>
            <a:off x="9635347" y="1028700"/>
            <a:ext cx="8229600" cy="8229600"/>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txBody>
            <a:bodyPr/>
            <a:lstStyle/>
            <a:p>
              <a:endParaRPr lang="en-US"/>
            </a:p>
          </p:txBody>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txBody>
            <a:bodyPr/>
            <a:lstStyle/>
            <a:p>
              <a:endParaRPr lang="en-US"/>
            </a:p>
          </p:txBody>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r="-38492"/>
              </a:stretch>
            </a:blipFill>
          </p:spPr>
          <p:txBody>
            <a:bodyPr/>
            <a:lstStyle/>
            <a:p>
              <a:endParaRPr lang="en-US"/>
            </a:p>
          </p:txBody>
        </p:sp>
      </p:grpSp>
      <p:sp>
        <p:nvSpPr>
          <p:cNvPr id="8" name="TextBox 8"/>
          <p:cNvSpPr txBox="1"/>
          <p:nvPr/>
        </p:nvSpPr>
        <p:spPr>
          <a:xfrm>
            <a:off x="1028700" y="1066800"/>
            <a:ext cx="8011520" cy="1044320"/>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MODEL APPROACH</a:t>
            </a:r>
          </a:p>
        </p:txBody>
      </p:sp>
      <p:sp>
        <p:nvSpPr>
          <p:cNvPr id="9" name="TextBox 9"/>
          <p:cNvSpPr txBox="1"/>
          <p:nvPr/>
        </p:nvSpPr>
        <p:spPr>
          <a:xfrm>
            <a:off x="1028700" y="2537216"/>
            <a:ext cx="7790625" cy="6924675"/>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FFFFFF"/>
                </a:solidFill>
                <a:latin typeface="HK Grotesk"/>
                <a:ea typeface="HK Grotesk"/>
                <a:cs typeface="HK Grotesk"/>
                <a:sym typeface="HK Grotesk"/>
              </a:rPr>
              <a:t>Masked Language Modeling: The model predicts masked words based on context</a:t>
            </a:r>
          </a:p>
          <a:p>
            <a:pPr marL="647702" lvl="1" indent="-323851" algn="l">
              <a:lnSpc>
                <a:spcPts val="4200"/>
              </a:lnSpc>
              <a:buFont typeface="Arial"/>
              <a:buChar char="•"/>
            </a:pPr>
            <a:r>
              <a:rPr lang="en-US" sz="3000" b="1">
                <a:solidFill>
                  <a:srgbClr val="FFFFFF"/>
                </a:solidFill>
                <a:latin typeface="HK Grotesk Bold"/>
                <a:ea typeface="HK Grotesk Bold"/>
                <a:cs typeface="HK Grotesk Bold"/>
                <a:sym typeface="HK Grotesk Bold"/>
              </a:rPr>
              <a:t>Spelling correction pipeline:</a:t>
            </a:r>
          </a:p>
          <a:p>
            <a:pPr marL="647702" lvl="1" indent="-323851" algn="l">
              <a:lnSpc>
                <a:spcPts val="4200"/>
              </a:lnSpc>
              <a:buAutoNum type="arabicPeriod"/>
            </a:pPr>
            <a:r>
              <a:rPr lang="en-US" sz="3000">
                <a:solidFill>
                  <a:srgbClr val="FFFFFF"/>
                </a:solidFill>
                <a:latin typeface="HK Grotesk"/>
                <a:ea typeface="HK Grotesk"/>
                <a:cs typeface="HK Grotesk"/>
                <a:sym typeface="HK Grotesk"/>
              </a:rPr>
              <a:t>Preprocess input text (normalize characters)</a:t>
            </a:r>
          </a:p>
          <a:p>
            <a:pPr marL="647702" lvl="1" indent="-323851" algn="l">
              <a:lnSpc>
                <a:spcPts val="4200"/>
              </a:lnSpc>
              <a:buAutoNum type="arabicPeriod"/>
            </a:pPr>
            <a:r>
              <a:rPr lang="en-US" sz="3000">
                <a:solidFill>
                  <a:srgbClr val="FFFFFF"/>
                </a:solidFill>
                <a:latin typeface="HK Grotesk"/>
                <a:ea typeface="HK Grotesk"/>
                <a:cs typeface="HK Grotesk"/>
                <a:sym typeface="HK Grotesk"/>
              </a:rPr>
              <a:t>Identify potential misspellings using:</a:t>
            </a:r>
          </a:p>
          <a:p>
            <a:pPr marL="647702" lvl="1" indent="-323851" algn="l">
              <a:lnSpc>
                <a:spcPts val="4200"/>
              </a:lnSpc>
              <a:buFont typeface="Arial"/>
              <a:buChar char="•"/>
            </a:pPr>
            <a:r>
              <a:rPr lang="en-US" sz="3000">
                <a:solidFill>
                  <a:srgbClr val="FFFFFF"/>
                </a:solidFill>
                <a:latin typeface="HK Grotesk"/>
                <a:ea typeface="HK Grotesk"/>
                <a:cs typeface="HK Grotesk"/>
                <a:sym typeface="HK Grotesk"/>
              </a:rPr>
              <a:t>Vocabulary check (words not in vocabulary)</a:t>
            </a:r>
          </a:p>
          <a:p>
            <a:pPr marL="647702" lvl="1" indent="-323851" algn="l">
              <a:lnSpc>
                <a:spcPts val="4200"/>
              </a:lnSpc>
              <a:buFont typeface="Arial"/>
              <a:buChar char="•"/>
            </a:pPr>
            <a:r>
              <a:rPr lang="en-US" sz="3000">
                <a:solidFill>
                  <a:srgbClr val="FFFFFF"/>
                </a:solidFill>
                <a:latin typeface="HK Grotesk"/>
                <a:ea typeface="HK Grotesk"/>
                <a:cs typeface="HK Grotesk"/>
                <a:sym typeface="HK Grotesk"/>
              </a:rPr>
              <a:t>Low probability threshold (&lt; 0.15)</a:t>
            </a:r>
          </a:p>
          <a:p>
            <a:pPr marL="647702" lvl="1" indent="-323851" algn="l">
              <a:lnSpc>
                <a:spcPts val="4200"/>
              </a:lnSpc>
              <a:buAutoNum type="arabicPeriod"/>
            </a:pPr>
            <a:r>
              <a:rPr lang="en-US" sz="3000">
                <a:solidFill>
                  <a:srgbClr val="FFFFFF"/>
                </a:solidFill>
                <a:latin typeface="HK Grotesk"/>
                <a:ea typeface="HK Grotesk"/>
                <a:cs typeface="HK Grotesk"/>
                <a:sym typeface="HK Grotesk"/>
              </a:rPr>
              <a:t>Create masked sentences for each misspelled word</a:t>
            </a:r>
          </a:p>
          <a:p>
            <a:pPr marL="647702" lvl="1" indent="-323851" algn="l">
              <a:lnSpc>
                <a:spcPts val="4200"/>
              </a:lnSpc>
              <a:buAutoNum type="arabicPeriod"/>
            </a:pPr>
            <a:r>
              <a:rPr lang="en-US" sz="3000">
                <a:solidFill>
                  <a:srgbClr val="FFFFFF"/>
                </a:solidFill>
                <a:latin typeface="HK Grotesk"/>
                <a:ea typeface="HK Grotesk"/>
                <a:cs typeface="HK Grotesk"/>
                <a:sym typeface="HK Grotesk"/>
              </a:rPr>
              <a:t>Predict most likely word for each mask</a:t>
            </a:r>
          </a:p>
          <a:p>
            <a:pPr marL="647702" lvl="1" indent="-323851" algn="l">
              <a:lnSpc>
                <a:spcPts val="4200"/>
              </a:lnSpc>
              <a:buAutoNum type="arabicPeriod"/>
            </a:pPr>
            <a:r>
              <a:rPr lang="en-US" sz="3000">
                <a:solidFill>
                  <a:srgbClr val="FFFFFF"/>
                </a:solidFill>
                <a:latin typeface="HK Grotesk"/>
                <a:ea typeface="HK Grotesk"/>
                <a:cs typeface="HK Grotesk"/>
                <a:sym typeface="HK Grotesk"/>
              </a:rPr>
              <a:t>Replace misspelled words with predictions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rot="5400000">
            <a:off x="2113643" y="-2113643"/>
            <a:ext cx="10287000" cy="14514286"/>
          </a:xfrm>
          <a:custGeom>
            <a:avLst/>
            <a:gdLst/>
            <a:ahLst/>
            <a:cxnLst/>
            <a:rect l="l" t="t" r="r" b="b"/>
            <a:pathLst>
              <a:path w="10287000" h="14514286">
                <a:moveTo>
                  <a:pt x="0" y="0"/>
                </a:moveTo>
                <a:lnTo>
                  <a:pt x="10287000" y="0"/>
                </a:lnTo>
                <a:lnTo>
                  <a:pt x="10287000" y="14514286"/>
                </a:lnTo>
                <a:lnTo>
                  <a:pt x="0" y="14514286"/>
                </a:lnTo>
                <a:lnTo>
                  <a:pt x="0" y="0"/>
                </a:lnTo>
                <a:close/>
              </a:path>
            </a:pathLst>
          </a:custGeom>
          <a:blipFill>
            <a:blip r:embed="rId3"/>
            <a:stretch>
              <a:fillRect/>
            </a:stretch>
          </a:blipFill>
        </p:spPr>
        <p:txBody>
          <a:bodyPr/>
          <a:lstStyle/>
          <a:p>
            <a:endParaRPr lang="en-US"/>
          </a:p>
        </p:txBody>
      </p:sp>
      <p:grpSp>
        <p:nvGrpSpPr>
          <p:cNvPr id="4" name="Group 4"/>
          <p:cNvGrpSpPr>
            <a:grpSpLocks noChangeAspect="1"/>
          </p:cNvGrpSpPr>
          <p:nvPr/>
        </p:nvGrpSpPr>
        <p:grpSpPr>
          <a:xfrm>
            <a:off x="9267916" y="1028700"/>
            <a:ext cx="8229600" cy="8229600"/>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txBody>
            <a:bodyPr/>
            <a:lstStyle/>
            <a:p>
              <a:endParaRPr lang="en-US"/>
            </a:p>
          </p:txBody>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txBody>
            <a:bodyPr/>
            <a:lstStyle/>
            <a:p>
              <a:endParaRPr lang="en-US"/>
            </a:p>
          </p:txBody>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r="-24572"/>
              </a:stretch>
            </a:blipFill>
          </p:spPr>
          <p:txBody>
            <a:bodyPr/>
            <a:lstStyle/>
            <a:p>
              <a:endParaRPr lang="en-US"/>
            </a:p>
          </p:txBody>
        </p:sp>
      </p:grpSp>
      <p:sp>
        <p:nvSpPr>
          <p:cNvPr id="8" name="TextBox 8"/>
          <p:cNvSpPr txBox="1"/>
          <p:nvPr/>
        </p:nvSpPr>
        <p:spPr>
          <a:xfrm>
            <a:off x="1028700" y="1291150"/>
            <a:ext cx="8836900" cy="1044320"/>
          </a:xfrm>
          <a:prstGeom prst="rect">
            <a:avLst/>
          </a:prstGeom>
        </p:spPr>
        <p:txBody>
          <a:bodyPr lIns="0" tIns="0" rIns="0" bIns="0" rtlCol="0" anchor="t">
            <a:spAutoFit/>
          </a:bodyPr>
          <a:lstStyle/>
          <a:p>
            <a:pPr algn="l">
              <a:lnSpc>
                <a:spcPts val="8039"/>
              </a:lnSpc>
            </a:pPr>
            <a:r>
              <a:rPr lang="en-US" sz="7114" b="1">
                <a:solidFill>
                  <a:srgbClr val="FFFFFF"/>
                </a:solidFill>
                <a:latin typeface="Glacial Indifference Bold"/>
                <a:ea typeface="Glacial Indifference Bold"/>
                <a:cs typeface="Glacial Indifference Bold"/>
                <a:sym typeface="Glacial Indifference Bold"/>
              </a:rPr>
              <a:t>MODEL LIMITATIONS</a:t>
            </a:r>
          </a:p>
        </p:txBody>
      </p:sp>
      <p:sp>
        <p:nvSpPr>
          <p:cNvPr id="9" name="TextBox 9"/>
          <p:cNvSpPr txBox="1"/>
          <p:nvPr/>
        </p:nvSpPr>
        <p:spPr>
          <a:xfrm>
            <a:off x="1028700" y="2771299"/>
            <a:ext cx="7899970" cy="7325677"/>
          </a:xfrm>
          <a:prstGeom prst="rect">
            <a:avLst/>
          </a:prstGeom>
        </p:spPr>
        <p:txBody>
          <a:bodyPr lIns="0" tIns="0" rIns="0" bIns="0" rtlCol="0" anchor="t">
            <a:spAutoFit/>
          </a:bodyPr>
          <a:lstStyle/>
          <a:p>
            <a:pPr marL="639605" lvl="1" indent="-319803" algn="l">
              <a:lnSpc>
                <a:spcPts val="4147"/>
              </a:lnSpc>
              <a:buFont typeface="Arial"/>
              <a:buChar char="•"/>
            </a:pPr>
            <a:r>
              <a:rPr lang="en-US" sz="2962">
                <a:solidFill>
                  <a:srgbClr val="FFFFFF"/>
                </a:solidFill>
                <a:latin typeface="HK Grotesk"/>
                <a:ea typeface="HK Grotesk"/>
                <a:cs typeface="HK Grotesk"/>
                <a:sym typeface="HK Grotesk"/>
              </a:rPr>
              <a:t>Limited vocabulary size (based on 10,000 examples)</a:t>
            </a:r>
          </a:p>
          <a:p>
            <a:pPr marL="639605" lvl="1" indent="-319803" algn="l">
              <a:lnSpc>
                <a:spcPts val="4147"/>
              </a:lnSpc>
              <a:buFont typeface="Arial"/>
              <a:buChar char="•"/>
            </a:pPr>
            <a:r>
              <a:rPr lang="en-US" sz="2962">
                <a:solidFill>
                  <a:srgbClr val="FFFFFF"/>
                </a:solidFill>
                <a:latin typeface="HK Grotesk"/>
                <a:ea typeface="HK Grotesk"/>
                <a:cs typeface="HK Grotesk"/>
                <a:sym typeface="HK Grotesk"/>
              </a:rPr>
              <a:t>Can struggle with proper nouns or domain-specific terminology</a:t>
            </a:r>
          </a:p>
          <a:p>
            <a:pPr marL="639605" lvl="1" indent="-319803" algn="l">
              <a:lnSpc>
                <a:spcPts val="4147"/>
              </a:lnSpc>
              <a:buFont typeface="Arial"/>
              <a:buChar char="•"/>
            </a:pPr>
            <a:r>
              <a:rPr lang="en-US" sz="2962">
                <a:solidFill>
                  <a:srgbClr val="FFFFFF"/>
                </a:solidFill>
                <a:latin typeface="HK Grotesk"/>
                <a:ea typeface="HK Grotesk"/>
                <a:cs typeface="HK Grotesk"/>
                <a:sym typeface="HK Grotesk"/>
              </a:rPr>
              <a:t>Tendency to "over-correct" based on context rather than keeping unusual but correct words</a:t>
            </a:r>
          </a:p>
          <a:p>
            <a:pPr marL="639605" lvl="1" indent="-319803" algn="l">
              <a:lnSpc>
                <a:spcPts val="4147"/>
              </a:lnSpc>
              <a:buFont typeface="Arial"/>
              <a:buChar char="•"/>
            </a:pPr>
            <a:r>
              <a:rPr lang="en-US" sz="2962">
                <a:solidFill>
                  <a:srgbClr val="FFFFFF"/>
                </a:solidFill>
                <a:latin typeface="HK Grotesk"/>
                <a:ea typeface="HK Grotesk"/>
                <a:cs typeface="HK Grotesk"/>
                <a:sym typeface="HK Grotesk"/>
              </a:rPr>
              <a:t>May introduce semantic changes while fixing spelling</a:t>
            </a:r>
          </a:p>
          <a:p>
            <a:pPr marL="639605" lvl="1" indent="-319803" algn="l">
              <a:lnSpc>
                <a:spcPts val="4147"/>
              </a:lnSpc>
              <a:buFont typeface="Arial"/>
              <a:buChar char="•"/>
            </a:pPr>
            <a:r>
              <a:rPr lang="en-US" sz="2962">
                <a:solidFill>
                  <a:srgbClr val="FFFFFF"/>
                </a:solidFill>
                <a:latin typeface="HK Grotesk"/>
                <a:ea typeface="HK Grotesk"/>
                <a:cs typeface="HK Grotesk"/>
                <a:sym typeface="HK Grotesk"/>
              </a:rPr>
              <a:t>Performance depends on contextual information around misspelled words</a:t>
            </a:r>
          </a:p>
          <a:p>
            <a:pPr marL="639605" lvl="1" indent="-319803" algn="l">
              <a:lnSpc>
                <a:spcPts val="4147"/>
              </a:lnSpc>
              <a:buFont typeface="Arial"/>
              <a:buChar char="•"/>
            </a:pPr>
            <a:r>
              <a:rPr lang="en-US" sz="2962">
                <a:solidFill>
                  <a:srgbClr val="FFFFFF"/>
                </a:solidFill>
                <a:latin typeface="HK Grotesk"/>
                <a:ea typeface="HK Grotesk"/>
                <a:cs typeface="HK Grotesk"/>
                <a:sym typeface="HK Grotesk"/>
              </a:rPr>
              <a:t>Training Loss 2.532600</a:t>
            </a:r>
          </a:p>
          <a:p>
            <a:pPr marL="639605" lvl="1" indent="-319803" algn="l">
              <a:lnSpc>
                <a:spcPts val="4147"/>
              </a:lnSpc>
              <a:buFont typeface="Arial"/>
              <a:buChar char="•"/>
            </a:pPr>
            <a:r>
              <a:rPr lang="en-US" sz="2962">
                <a:solidFill>
                  <a:srgbClr val="FFFFFF"/>
                </a:solidFill>
                <a:latin typeface="HK Grotesk"/>
                <a:ea typeface="HK Grotesk"/>
                <a:cs typeface="HK Grotesk"/>
                <a:sym typeface="HK Grotesk"/>
              </a:rPr>
              <a:t>Validation Loss 2.733945</a:t>
            </a:r>
          </a:p>
          <a:p>
            <a:pPr algn="l">
              <a:lnSpc>
                <a:spcPts val="4147"/>
              </a:lnSpc>
            </a:pPr>
            <a:endParaRPr lang="en-US" sz="2962">
              <a:solidFill>
                <a:srgbClr val="FFFFFF"/>
              </a:solidFill>
              <a:latin typeface="HK Grotesk"/>
              <a:ea typeface="HK Grotesk"/>
              <a:cs typeface="HK Grotesk"/>
              <a:sym typeface="HK Grotes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en-US"/>
          </a:p>
        </p:txBody>
      </p:sp>
      <p:sp>
        <p:nvSpPr>
          <p:cNvPr id="3" name="Freeform 3"/>
          <p:cNvSpPr/>
          <p:nvPr/>
        </p:nvSpPr>
        <p:spPr>
          <a:xfrm>
            <a:off x="4338336" y="-3273956"/>
            <a:ext cx="9611327" cy="13560956"/>
          </a:xfrm>
          <a:custGeom>
            <a:avLst/>
            <a:gdLst/>
            <a:ahLst/>
            <a:cxnLst/>
            <a:rect l="l" t="t" r="r" b="b"/>
            <a:pathLst>
              <a:path w="9611327" h="13560956">
                <a:moveTo>
                  <a:pt x="0" y="0"/>
                </a:moveTo>
                <a:lnTo>
                  <a:pt x="9611328" y="0"/>
                </a:lnTo>
                <a:lnTo>
                  <a:pt x="9611328" y="13560956"/>
                </a:lnTo>
                <a:lnTo>
                  <a:pt x="0" y="1356095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243404" y="5626628"/>
            <a:ext cx="7801192" cy="555249"/>
          </a:xfrm>
          <a:prstGeom prst="rect">
            <a:avLst/>
          </a:prstGeom>
        </p:spPr>
        <p:txBody>
          <a:bodyPr lIns="0" tIns="0" rIns="0" bIns="0" rtlCol="0" anchor="t">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id="5" name="TextBox 5"/>
          <p:cNvSpPr txBox="1"/>
          <p:nvPr/>
        </p:nvSpPr>
        <p:spPr>
          <a:xfrm>
            <a:off x="4651632" y="4171798"/>
            <a:ext cx="8984736" cy="1451033"/>
          </a:xfrm>
          <a:prstGeom prst="rect">
            <a:avLst/>
          </a:prstGeom>
        </p:spPr>
        <p:txBody>
          <a:bodyPr lIns="0" tIns="0" rIns="0" bIns="0" rtlCol="0" anchor="t">
            <a:spAutoFit/>
          </a:bodyPr>
          <a:lstStyle/>
          <a:p>
            <a:pPr algn="ctr">
              <a:lnSpc>
                <a:spcPts val="11307"/>
              </a:lnSpc>
            </a:pPr>
            <a:r>
              <a:rPr lang="en-US" sz="10006" b="1">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481</Words>
  <Application>Microsoft Office PowerPoint</Application>
  <PresentationFormat>Custom</PresentationFormat>
  <Paragraphs>68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Glacial Indifference Bold</vt:lpstr>
      <vt:lpstr>Arial</vt:lpstr>
      <vt:lpstr>Calibri</vt:lpstr>
      <vt:lpstr>HK Grotesk</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consectetur adipiscing elit, sed do eiusmod tempor incididunt ut labore et dolore magna aliqua. Ut enim ad minim veniam, quis nostrud exercitation ullamco laboris nisi ut aliquip ex ea commodo consequat. Duis aute irure dolor</dc:title>
  <cp:lastModifiedBy>Hossam 20210284</cp:lastModifiedBy>
  <cp:revision>1</cp:revision>
  <dcterms:created xsi:type="dcterms:W3CDTF">2006-08-16T00:00:00Z</dcterms:created>
  <dcterms:modified xsi:type="dcterms:W3CDTF">2025-05-13T01:33:31Z</dcterms:modified>
  <dc:identifier>DAGnSAqvp6Y</dc:identifier>
</cp:coreProperties>
</file>